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39"/>
  </p:notesMasterIdLst>
  <p:handoutMasterIdLst>
    <p:handoutMasterId r:id="rId40"/>
  </p:handoutMasterIdLst>
  <p:sldIdLst>
    <p:sldId id="372" r:id="rId3"/>
    <p:sldId id="373" r:id="rId4"/>
    <p:sldId id="380" r:id="rId5"/>
    <p:sldId id="374" r:id="rId6"/>
    <p:sldId id="375" r:id="rId7"/>
    <p:sldId id="376" r:id="rId8"/>
    <p:sldId id="378" r:id="rId9"/>
    <p:sldId id="379" r:id="rId10"/>
    <p:sldId id="377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9" r:id="rId19"/>
    <p:sldId id="390" r:id="rId20"/>
    <p:sldId id="388" r:id="rId21"/>
    <p:sldId id="391" r:id="rId22"/>
    <p:sldId id="392" r:id="rId23"/>
    <p:sldId id="393" r:id="rId24"/>
    <p:sldId id="394" r:id="rId25"/>
    <p:sldId id="395" r:id="rId26"/>
    <p:sldId id="396" r:id="rId27"/>
    <p:sldId id="397" r:id="rId28"/>
    <p:sldId id="398" r:id="rId29"/>
    <p:sldId id="399" r:id="rId30"/>
    <p:sldId id="400" r:id="rId31"/>
    <p:sldId id="403" r:id="rId32"/>
    <p:sldId id="401" r:id="rId33"/>
    <p:sldId id="402" r:id="rId34"/>
    <p:sldId id="404" r:id="rId35"/>
    <p:sldId id="405" r:id="rId36"/>
    <p:sldId id="406" r:id="rId37"/>
    <p:sldId id="40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maso Marigo" initials="TM" lastIdx="1" clrIdx="0">
    <p:extLst>
      <p:ext uri="{19B8F6BF-5375-455C-9EA6-DF929625EA0E}">
        <p15:presenceInfo xmlns:p15="http://schemas.microsoft.com/office/powerpoint/2012/main" userId="421af1ace784f8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312" y="72"/>
      </p:cViewPr>
      <p:guideLst>
        <p:guide orient="horz" pos="25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095433F-1679-41AD-9DAA-AAED9045BC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vdfgdfg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0960ED6-1312-4ECC-A50C-D01E690A5D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D582C-DAAE-4C0C-B0CE-4B4F467AF48A}" type="datetime1">
              <a:rPr lang="en-US" smtClean="0"/>
              <a:t>8/26/2021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C9D956F-A132-47DD-8186-3825161DD1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dfgdfg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CE3881C-7B65-490B-8B98-0E474AA5E7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253BE-CCF9-4AD3-AC99-EF3E1CB1FB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6835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vdfgdfg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381B2-887C-41C9-8EB0-D87A4845FC63}" type="datetime1">
              <a:rPr lang="en-US" smtClean="0"/>
              <a:t>8/26/2021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dfgdfg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47474-984A-4090-AC20-98242EB09510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0F240-0CAF-4377-8C66-C79A9700127F}"/>
              </a:ext>
            </a:extLst>
          </p:cNvPr>
          <p:cNvSpPr/>
          <p:nvPr userDrawn="1"/>
        </p:nvSpPr>
        <p:spPr>
          <a:xfrm>
            <a:off x="6925208" y="5035013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09D52290-FED8-432E-A9AF-895F42C29BF1}"/>
              </a:ext>
            </a:extLst>
          </p:cNvPr>
          <p:cNvGrpSpPr/>
          <p:nvPr userDrawn="1"/>
        </p:nvGrpSpPr>
        <p:grpSpPr>
          <a:xfrm>
            <a:off x="6859251" y="1585382"/>
            <a:ext cx="4568370" cy="3687236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DF2C3D3-4FC4-450E-A75F-6CA28E9A260C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55DD87-3668-41CD-B8FE-F7680E231E6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B24015-CBFE-4CE0-8A31-5115F8BF116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3E8073-D26E-4946-A0FB-859AFD2C591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CFD02F-04CF-4A4F-B2ED-42A6C2D5743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426560-F548-478A-8C28-622AA658C2F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4F41FF2-11EF-4478-BD9D-633C60DB987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3A2F72-37C9-40A6-AB61-B60154A9A23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F356DA8-6399-4BA3-920F-87F949C1BAE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004813" y="1717989"/>
            <a:ext cx="42558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70C11E2-F55D-4B43-8F26-02B3875E4F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85C5121-D524-4FA3-827E-5E1FC7C84C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BB24084-5D13-40D7-B877-E47BE1E73B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2064492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54A41B6F-0B5A-4314-8E6A-AA3960BCF10F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03E15B8-6CE8-4239-8540-4DB466536A9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39CA128A-BAAF-43EE-A61E-48F072F23C4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9AFF85CE-C02B-4B53-AFD3-06E942BAC819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F77DADA6-39EA-4F49-BF69-B54981F43A9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414D168B-29C2-4210-B545-06CBEEFEF1C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E6B1B6C-6A71-4B3B-A6B5-56A8DB4074E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7656" y="2102271"/>
            <a:ext cx="2152765" cy="3562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AACC8C0-0D02-450C-A4FB-05C1A86E4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DB547EA2-0A07-4D06-9DF4-AC66D8B79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449" y="2418846"/>
            <a:ext cx="6072693" cy="125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Bank Marketing Campaign </a:t>
            </a:r>
            <a:endParaRPr lang="en-US" sz="1400" dirty="0"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 Analysis</a:t>
            </a:r>
            <a:endParaRPr lang="en-US" sz="1400" dirty="0"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846095D0-26C5-4D60-BF9A-A89CFB56F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1" y="5438023"/>
            <a:ext cx="5690138" cy="158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Thesis for the exam of Data Spaces</a:t>
            </a:r>
            <a:endParaRPr lang="en-US" sz="12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Academic Year 2020/21</a:t>
            </a:r>
            <a:endParaRPr lang="en-US" sz="12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Student: Marigo Tommaso</a:t>
            </a:r>
            <a:endParaRPr lang="en-US" sz="12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26C44BA-0860-41BA-B73F-FEC333416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8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D156FEE-8C10-4906-B2CA-1C456A87F8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445" y="933064"/>
            <a:ext cx="5725108" cy="49172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 di testo 2">
            <a:extLst>
              <a:ext uri="{FF2B5EF4-FFF2-40B4-BE49-F238E27FC236}">
                <a16:creationId xmlns:a16="http://schemas.microsoft.com/office/drawing/2014/main" id="{1E9EC4C1-8C6E-4F34-9491-DBB29F0B5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7505" y="5868952"/>
            <a:ext cx="5756987" cy="48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 with Pearson index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94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350FD56C-7298-4A8B-A3F7-E71E246D5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13" y="651561"/>
            <a:ext cx="10920939" cy="5349597"/>
          </a:xfrm>
          <a:prstGeom prst="rect">
            <a:avLst/>
          </a:prstGeom>
        </p:spPr>
      </p:pic>
      <p:sp>
        <p:nvSpPr>
          <p:cNvPr id="30" name="Casella di testo 2">
            <a:extLst>
              <a:ext uri="{FF2B5EF4-FFF2-40B4-BE49-F238E27FC236}">
                <a16:creationId xmlns:a16="http://schemas.microsoft.com/office/drawing/2014/main" id="{3F7D0CBF-9ED6-4B47-889D-5011D75CE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436" y="3064601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Casella di testo 2">
            <a:extLst>
              <a:ext uri="{FF2B5EF4-FFF2-40B4-BE49-F238E27FC236}">
                <a16:creationId xmlns:a16="http://schemas.microsoft.com/office/drawing/2014/main" id="{3EFE6891-BCFA-4621-A40A-5423F1434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0" y="307651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Campaign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Casella di testo 2">
            <a:extLst>
              <a:ext uri="{FF2B5EF4-FFF2-40B4-BE49-F238E27FC236}">
                <a16:creationId xmlns:a16="http://schemas.microsoft.com/office/drawing/2014/main" id="{199987C3-7716-4F39-9A19-8C315F890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436" y="5990875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days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Casella di testo 2">
            <a:extLst>
              <a:ext uri="{FF2B5EF4-FFF2-40B4-BE49-F238E27FC236}">
                <a16:creationId xmlns:a16="http://schemas.microsoft.com/office/drawing/2014/main" id="{C22FA7F0-B3DB-4FE1-93BE-AF7C900E3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569" y="5990875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contacts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97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BBAF0EE-E91F-4727-92C2-F182E8CBC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47" y="872721"/>
            <a:ext cx="5037354" cy="2298775"/>
          </a:xfrm>
          <a:prstGeom prst="rect">
            <a:avLst/>
          </a:prstGeom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9C29E68A-9926-482A-9C92-D9640ED84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436" y="316723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Employment Variation Rate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DA2002A-F0BE-4245-8B93-5685686DF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7" y="809856"/>
            <a:ext cx="5303836" cy="2363192"/>
          </a:xfrm>
          <a:prstGeom prst="rect">
            <a:avLst/>
          </a:prstGeom>
        </p:spPr>
      </p:pic>
      <p:sp>
        <p:nvSpPr>
          <p:cNvPr id="17" name="Casella di testo 2">
            <a:extLst>
              <a:ext uri="{FF2B5EF4-FFF2-40B4-BE49-F238E27FC236}">
                <a16:creationId xmlns:a16="http://schemas.microsoft.com/office/drawing/2014/main" id="{C70B470E-6A8D-4EFA-A703-8C4E64107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0" y="3171496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Price Index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8AC77E-8E51-420E-A720-CDE485445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93" y="3737586"/>
            <a:ext cx="5566170" cy="2414895"/>
          </a:xfrm>
          <a:prstGeom prst="rect">
            <a:avLst/>
          </a:prstGeom>
        </p:spPr>
      </p:pic>
      <p:sp>
        <p:nvSpPr>
          <p:cNvPr id="20" name="Casella di testo 2">
            <a:extLst>
              <a:ext uri="{FF2B5EF4-FFF2-40B4-BE49-F238E27FC236}">
                <a16:creationId xmlns:a16="http://schemas.microsoft.com/office/drawing/2014/main" id="{83B0C393-1C1B-4843-ACB9-6136C637A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786" y="613611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Confidence Index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953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BBAF0EE-E91F-4727-92C2-F182E8CBC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18" y="900822"/>
            <a:ext cx="4965120" cy="2298775"/>
          </a:xfrm>
          <a:prstGeom prst="rect">
            <a:avLst/>
          </a:prstGeom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9C29E68A-9926-482A-9C92-D9640ED84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2" y="315294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Euribor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8AC77E-8E51-420E-A720-CDE485445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93" y="3762555"/>
            <a:ext cx="5566170" cy="2364956"/>
          </a:xfrm>
          <a:prstGeom prst="rect">
            <a:avLst/>
          </a:prstGeom>
        </p:spPr>
      </p:pic>
      <p:sp>
        <p:nvSpPr>
          <p:cNvPr id="20" name="Casella di testo 2">
            <a:extLst>
              <a:ext uri="{FF2B5EF4-FFF2-40B4-BE49-F238E27FC236}">
                <a16:creationId xmlns:a16="http://schemas.microsoft.com/office/drawing/2014/main" id="{83B0C393-1C1B-4843-ACB9-6136C637A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786" y="608945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Employees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63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Book Antiqua" panose="02040602050305030304" pitchFamily="18" charset="0"/>
              </a:rPr>
              <a:t>Categorical </a:t>
            </a:r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88979BD-41DF-4A1B-8D24-D00635E486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249" y="746628"/>
            <a:ext cx="9672151" cy="28682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 di testo 2">
            <a:extLst>
              <a:ext uri="{FF2B5EF4-FFF2-40B4-BE49-F238E27FC236}">
                <a16:creationId xmlns:a16="http://schemas.microsoft.com/office/drawing/2014/main" id="{B4F96704-3C84-441B-A261-36CC634EC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6887" y="358692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E93F4C13-7984-4FD4-A431-8D605268130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0090" y="3614922"/>
            <a:ext cx="4994455" cy="27549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7C8DBED9-677F-4CCF-B481-C7ADBD811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215" y="633166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Marital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15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Book Antiqua" panose="02040602050305030304" pitchFamily="18" charset="0"/>
              </a:rPr>
              <a:t>Categorical </a:t>
            </a:r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FAFAC4F-4D71-4304-8EDD-EBD70854985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3164" y="3856685"/>
            <a:ext cx="4432986" cy="239674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3D0CCE62-A9DA-448B-B821-53ABAF23E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100" y="612719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99921C6-3FD6-493F-8D23-2419179387F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7115" y="3832365"/>
            <a:ext cx="4837430" cy="23723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Casella di testo 2">
            <a:extLst>
              <a:ext uri="{FF2B5EF4-FFF2-40B4-BE49-F238E27FC236}">
                <a16:creationId xmlns:a16="http://schemas.microsoft.com/office/drawing/2014/main" id="{E93E78BA-C947-4801-A13A-A31527318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7273" y="6132336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Housing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D00B4920-ACEC-418C-BA07-9481C075A5D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5034" y="697567"/>
            <a:ext cx="6981929" cy="304395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Casella di testo 2">
            <a:extLst>
              <a:ext uri="{FF2B5EF4-FFF2-40B4-BE49-F238E27FC236}">
                <a16:creationId xmlns:a16="http://schemas.microsoft.com/office/drawing/2014/main" id="{E2A65E36-6EDB-4F28-9A45-DCC7E24C6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2" y="331903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Education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74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Book Antiqua" panose="02040602050305030304" pitchFamily="18" charset="0"/>
              </a:rPr>
              <a:t>Categorical </a:t>
            </a:r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0D55961-E0F2-4FB2-B6A3-F1370421B6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2596" y="679401"/>
            <a:ext cx="6186805" cy="3114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asella di testo 2">
            <a:extLst>
              <a:ext uri="{FF2B5EF4-FFF2-40B4-BE49-F238E27FC236}">
                <a16:creationId xmlns:a16="http://schemas.microsoft.com/office/drawing/2014/main" id="{CBB2AF22-A2D7-438A-9E9E-4C1375BE9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3782" y="367371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Outcome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F039F24-B5D5-4AC0-9669-6B23FA2B47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061" y="3993502"/>
            <a:ext cx="4932680" cy="235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D4D9F7FC-2B58-4E9D-AE7D-F86250C1229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0442" y="3993502"/>
            <a:ext cx="4932680" cy="249826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Casella di testo 2">
            <a:extLst>
              <a:ext uri="{FF2B5EF4-FFF2-40B4-BE49-F238E27FC236}">
                <a16:creationId xmlns:a16="http://schemas.microsoft.com/office/drawing/2014/main" id="{93AD6533-2799-4517-8828-B455AA5EC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8798" y="623960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Casella di testo 2">
            <a:extLst>
              <a:ext uri="{FF2B5EF4-FFF2-40B4-BE49-F238E27FC236}">
                <a16:creationId xmlns:a16="http://schemas.microsoft.com/office/drawing/2014/main" id="{40C0E588-02A2-4FE3-AF46-3D9445938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249" y="627120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oan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44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Elimination of the </a:t>
            </a:r>
            <a:r>
              <a:rPr lang="en-US" b="1" i="1" dirty="0">
                <a:latin typeface="Book Antiqua" panose="02040602050305030304" pitchFamily="18" charset="0"/>
              </a:rPr>
              <a:t>default</a:t>
            </a:r>
            <a:r>
              <a:rPr lang="en-US" dirty="0">
                <a:latin typeface="Century" panose="02040604050505020304" pitchFamily="18" charset="0"/>
              </a:rPr>
              <a:t> variable.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LabelEncoder</a:t>
            </a:r>
            <a:r>
              <a:rPr lang="en-US" dirty="0">
                <a:latin typeface="Century" panose="02040604050505020304" pitchFamily="18" charset="0"/>
              </a:rPr>
              <a:t> for binary variables.</a:t>
            </a: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O</a:t>
            </a:r>
            <a:r>
              <a:rPr lang="en-US" dirty="0" err="1">
                <a:latin typeface="Century" panose="02040604050505020304" pitchFamily="18" charset="0"/>
              </a:rPr>
              <a:t>neHotEncoder</a:t>
            </a:r>
            <a:r>
              <a:rPr lang="en-US" dirty="0">
                <a:latin typeface="Century" panose="02040604050505020304" pitchFamily="18" charset="0"/>
              </a:rPr>
              <a:t> for categorical variables.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Data Preprocessing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E2447FA-2887-48CD-A7DD-FC2346145C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59" y="2100297"/>
            <a:ext cx="5499678" cy="166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3D5B6130-FA19-48B6-9279-875820572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1" y="3561116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LabelEncoder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56924FB-425A-49B8-8E94-8AA1736353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5" y="4537981"/>
            <a:ext cx="8648687" cy="168416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E5071BA2-7831-410B-AE6A-2800E14CA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1" y="625966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OneHotEncoder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916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200000"/>
              </a:lnSpc>
            </a:pPr>
            <a:endParaRPr lang="it-IT" sz="2000" dirty="0">
              <a:latin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endParaRPr lang="en-US" sz="2000" dirty="0">
              <a:latin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latin typeface="Century" panose="02040604050505020304" pitchFamily="18" charset="0"/>
              </a:rPr>
              <a:t>In summary, the dataset will have the following characteristics</a:t>
            </a:r>
            <a:r>
              <a:rPr lang="en-US" sz="2000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" panose="02040604050505020304" pitchFamily="18" charset="0"/>
              </a:rPr>
              <a:t>38245 records.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" panose="02040604050505020304" pitchFamily="18" charset="0"/>
              </a:rPr>
              <a:t>No missing values.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" panose="02040604050505020304" pitchFamily="18" charset="0"/>
              </a:rPr>
              <a:t>37 variables: 9 numeric and 27 binary.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520178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4800" dirty="0">
                <a:latin typeface="Book Antiqua" panose="02040602050305030304" pitchFamily="18" charset="0"/>
              </a:rPr>
              <a:t>C</a:t>
            </a:r>
            <a:r>
              <a:rPr lang="en-US" sz="4800" dirty="0">
                <a:latin typeface="Book Antiqua" panose="02040602050305030304" pitchFamily="18" charset="0"/>
              </a:rPr>
              <a:t>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2884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2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6951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Book Antiqua" panose="02040602050305030304" pitchFamily="18" charset="0"/>
              </a:rPr>
              <a:t>INDEX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1507680" y="1268963"/>
            <a:ext cx="10114669" cy="4658228"/>
          </a:xfrm>
          <a:prstGeom prst="rect">
            <a:avLst/>
          </a:prstGeom>
          <a:noFill/>
          <a:ln w="0">
            <a:noFill/>
          </a:ln>
        </p:spPr>
        <p:txBody>
          <a:bodyPr numCol="2">
            <a:noAutofit/>
          </a:bodyPr>
          <a:lstStyle/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dirty="0">
                <a:latin typeface="Century" panose="02040604050505020304" pitchFamily="18" charset="0"/>
              </a:rPr>
              <a:t>Introduction</a:t>
            </a: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D</a:t>
            </a:r>
            <a:r>
              <a:rPr lang="en-US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ataset</a:t>
            </a:r>
            <a:r>
              <a:rPr lang="en-US" spc="-1" dirty="0">
                <a:solidFill>
                  <a:srgbClr val="000000"/>
                </a:solidFill>
                <a:latin typeface="Century" panose="02040604050505020304" pitchFamily="18" charset="0"/>
              </a:rPr>
              <a:t> Analysis</a:t>
            </a: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Classification</a:t>
            </a: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Models</a:t>
            </a:r>
            <a:endParaRPr lang="it-IT" spc="-1" dirty="0">
              <a:solidFill>
                <a:srgbClr val="000000"/>
              </a:solidFill>
              <a:latin typeface="Century" panose="02040604050505020304" pitchFamily="18" charset="0"/>
            </a:endParaRP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Comparison</a:t>
            </a: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 &amp; </a:t>
            </a: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Conclusions</a:t>
            </a:r>
            <a:endParaRPr lang="it-IT" spc="-1" dirty="0">
              <a:solidFill>
                <a:srgbClr val="000000"/>
              </a:solidFill>
              <a:latin typeface="Century" panose="02040604050505020304" pitchFamily="18" charset="0"/>
            </a:endParaRP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Final</a:t>
            </a: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Remarks</a:t>
            </a:r>
            <a:endParaRPr lang="it-IT" spc="-1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391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For our analysis, the following models were chosen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Logistic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Regression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K-</a:t>
            </a:r>
            <a:r>
              <a:rPr lang="it-IT" dirty="0" err="1">
                <a:latin typeface="Century" panose="02040604050505020304" pitchFamily="18" charset="0"/>
              </a:rPr>
              <a:t>Nearest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Neightbors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Decision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Tree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Random </a:t>
            </a:r>
            <a:r>
              <a:rPr lang="it-IT" dirty="0" err="1">
                <a:latin typeface="Century" panose="02040604050505020304" pitchFamily="18" charset="0"/>
              </a:rPr>
              <a:t>Forest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Support </a:t>
            </a:r>
            <a:r>
              <a:rPr lang="it-IT" dirty="0" err="1">
                <a:latin typeface="Century" panose="02040604050505020304" pitchFamily="18" charset="0"/>
              </a:rPr>
              <a:t>Vector</a:t>
            </a:r>
            <a:r>
              <a:rPr lang="it-IT" dirty="0">
                <a:latin typeface="Century" panose="02040604050505020304" pitchFamily="18" charset="0"/>
              </a:rPr>
              <a:t> Machine</a:t>
            </a: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Tuning phase with </a:t>
            </a:r>
            <a:r>
              <a:rPr lang="en-US" dirty="0">
                <a:latin typeface="Century" panose="02040604050505020304" pitchFamily="18" charset="0"/>
              </a:rPr>
              <a:t>K-Fold Cross Validation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Test set 10%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Validation</a:t>
            </a:r>
            <a:r>
              <a:rPr lang="it-IT" dirty="0">
                <a:latin typeface="Century" panose="02040604050505020304" pitchFamily="18" charset="0"/>
              </a:rPr>
              <a:t> set 15%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Classifiers</a:t>
            </a:r>
          </a:p>
        </p:txBody>
      </p:sp>
    </p:spTree>
    <p:extLst>
      <p:ext uri="{BB962C8B-B14F-4D97-AF65-F5344CB8AC3E}">
        <p14:creationId xmlns:p14="http://schemas.microsoft.com/office/powerpoint/2010/main" val="720117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The SMOTE technique was used to rebalance the dataset.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SMOTE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6ABD5A2-6DDB-4334-9FC0-321382596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443" y="1709846"/>
            <a:ext cx="6525114" cy="37495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 di testo 2">
            <a:extLst>
              <a:ext uri="{FF2B5EF4-FFF2-40B4-BE49-F238E27FC236}">
                <a16:creationId xmlns:a16="http://schemas.microsoft.com/office/drawing/2014/main" id="{3F3FBCBC-C617-49AF-AAEA-1DF41AFF2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3" y="5453370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apid 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8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it-IT" dirty="0">
              <a:latin typeface="Century" panose="02040604050505020304" pitchFamily="18" charset="0"/>
            </a:endParaRPr>
          </a:p>
          <a:p>
            <a:endParaRPr lang="it-IT" dirty="0">
              <a:latin typeface="Century" panose="02040604050505020304" pitchFamily="18" charset="0"/>
            </a:endParaRPr>
          </a:p>
          <a:p>
            <a:endParaRPr lang="it-IT" dirty="0">
              <a:latin typeface="Century" panose="02040604050505020304" pitchFamily="18" charset="0"/>
            </a:endParaRPr>
          </a:p>
          <a:p>
            <a:r>
              <a:rPr lang="it-IT" dirty="0">
                <a:latin typeface="Century" panose="02040604050505020304" pitchFamily="18" charset="0"/>
              </a:rPr>
              <a:t>A </a:t>
            </a:r>
            <a:r>
              <a:rPr lang="en-US" dirty="0">
                <a:latin typeface="Century" panose="02040604050505020304" pitchFamily="18" charset="0"/>
              </a:rPr>
              <a:t>tuning phase will be performed on the following sets of hyperparameters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Penalty in </a:t>
            </a:r>
            <a:r>
              <a:rPr lang="en-US" i="1" dirty="0">
                <a:latin typeface="Book Antiqua" panose="02040602050305030304" pitchFamily="18" charset="0"/>
              </a:rPr>
              <a:t>[ l1 , l2 ]: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the type of penalty in the cost function.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C in </a:t>
            </a:r>
            <a:r>
              <a:rPr lang="en-US" i="1" dirty="0">
                <a:latin typeface="Book Antiqua" panose="02040602050305030304" pitchFamily="18" charset="0"/>
              </a:rPr>
              <a:t>[ 100, 10, 1.0, 0.1, 0.01 ]: </a:t>
            </a:r>
            <a:r>
              <a:rPr lang="en-US" dirty="0">
                <a:latin typeface="Century" panose="02040604050505020304" pitchFamily="18" charset="0"/>
              </a:rPr>
              <a:t>inverse of regularization strength.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The </a:t>
            </a:r>
            <a:r>
              <a:rPr lang="it-IT" dirty="0" err="1">
                <a:latin typeface="Century" panose="02040604050505020304" pitchFamily="18" charset="0"/>
              </a:rPr>
              <a:t>values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obtained</a:t>
            </a:r>
            <a:r>
              <a:rPr lang="it-IT" dirty="0">
                <a:latin typeface="Century" panose="02040604050505020304" pitchFamily="18" charset="0"/>
              </a:rPr>
              <a:t> are</a:t>
            </a:r>
            <a:r>
              <a:rPr lang="it-IT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Penalty = </a:t>
            </a:r>
            <a:r>
              <a:rPr lang="it-IT" sz="2000" i="1" dirty="0">
                <a:latin typeface="Book Antiqua" panose="02040602050305030304" pitchFamily="18" charset="0"/>
              </a:rPr>
              <a:t>l1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C = 10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291657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On the test set I got an accuracy of 0.79.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Logistic Regression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840" y="1516225"/>
            <a:ext cx="4674132" cy="40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031" y="1747996"/>
            <a:ext cx="4711702" cy="3824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60028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62195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539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only set of hyperparameters used for the tuning phase are the values of K</a:t>
            </a:r>
            <a:r>
              <a:rPr lang="en-US" dirty="0">
                <a:latin typeface="Book Antiqua" panose="02040602050305030304" pitchFamily="18" charset="0"/>
              </a:rPr>
              <a:t>:</a:t>
            </a:r>
            <a:r>
              <a:rPr lang="en-US" dirty="0">
                <a:latin typeface="Century" panose="02040604050505020304" pitchFamily="18" charset="0"/>
              </a:rPr>
              <a:t>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K in </a:t>
            </a:r>
            <a:r>
              <a:rPr lang="en-US" i="1" dirty="0">
                <a:latin typeface="Book Antiqua" panose="02040602050305030304" pitchFamily="18" charset="0"/>
              </a:rPr>
              <a:t>[ 1, 4, 7, 13, … ,1876,1951,2029, … ,7204, 7351 ]: </a:t>
            </a:r>
            <a:r>
              <a:rPr lang="en-US" dirty="0">
                <a:latin typeface="Century" panose="02040604050505020304" pitchFamily="18" charset="0"/>
              </a:rPr>
              <a:t>the number of nearest closest neighbors. </a:t>
            </a: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The </a:t>
            </a:r>
            <a:r>
              <a:rPr lang="it-IT" dirty="0" err="1">
                <a:latin typeface="Century" panose="02040604050505020304" pitchFamily="18" charset="0"/>
              </a:rPr>
              <a:t>value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obtained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is</a:t>
            </a:r>
            <a:r>
              <a:rPr lang="it-IT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K = </a:t>
            </a:r>
            <a:r>
              <a:rPr lang="it-IT" sz="2000" i="1" dirty="0">
                <a:latin typeface="Book Antiqua" panose="02040602050305030304" pitchFamily="18" charset="0"/>
              </a:rPr>
              <a:t>4921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K-Nearest Neighbor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FD238BE-F684-4E23-8E89-91462098A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26" y="2432074"/>
            <a:ext cx="6405675" cy="340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asella di testo 2">
            <a:extLst>
              <a:ext uri="{FF2B5EF4-FFF2-40B4-BE49-F238E27FC236}">
                <a16:creationId xmlns:a16="http://schemas.microsoft.com/office/drawing/2014/main" id="{631896B3-7DCD-4E2D-9F98-85FFD6588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5436" y="584197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Tuning Phase on </a:t>
            </a:r>
            <a:r>
              <a:rPr lang="it-IT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  <a:r>
              <a:rPr lang="it-IT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set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335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accuracy value obtained is 0.82.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K-Nearest Neighbor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840" y="1519540"/>
            <a:ext cx="4674132" cy="407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4031" y="1792274"/>
            <a:ext cx="4711702" cy="3735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60028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62195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46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The hyperparameter sets for the tuning phase are as follows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Criterion in </a:t>
            </a:r>
            <a:r>
              <a:rPr lang="en-US" i="1" dirty="0">
                <a:latin typeface="Book Antiqua" panose="02040602050305030304" pitchFamily="18" charset="0"/>
              </a:rPr>
              <a:t>[ “</a:t>
            </a:r>
            <a:r>
              <a:rPr lang="en-US" i="1" dirty="0" err="1">
                <a:latin typeface="Book Antiqua" panose="02040602050305030304" pitchFamily="18" charset="0"/>
              </a:rPr>
              <a:t>gini</a:t>
            </a:r>
            <a:r>
              <a:rPr lang="en-US" i="1" dirty="0">
                <a:latin typeface="Book Antiqua" panose="02040602050305030304" pitchFamily="18" charset="0"/>
              </a:rPr>
              <a:t>”, “entropy” ]: </a:t>
            </a:r>
            <a:r>
              <a:rPr lang="en-US" dirty="0">
                <a:latin typeface="Century" panose="02040604050505020304" pitchFamily="18" charset="0"/>
              </a:rPr>
              <a:t>type of impurity measurement.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Max_depth</a:t>
            </a:r>
            <a:r>
              <a:rPr lang="en-US" dirty="0">
                <a:latin typeface="Century" panose="02040604050505020304" pitchFamily="18" charset="0"/>
              </a:rPr>
              <a:t> in </a:t>
            </a:r>
            <a:r>
              <a:rPr lang="en-US" i="1" dirty="0">
                <a:latin typeface="Book Antiqua" panose="02040602050305030304" pitchFamily="18" charset="0"/>
              </a:rPr>
              <a:t>[ 15, 20, 25, 30, 35, 40, 45, 50, 60, 65, 70, 75 ]: </a:t>
            </a:r>
            <a:r>
              <a:rPr lang="en-US" dirty="0">
                <a:latin typeface="Century" panose="02040604050505020304" pitchFamily="18" charset="0"/>
              </a:rPr>
              <a:t>the maximum depth of the tree.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Min_samples_splits</a:t>
            </a:r>
            <a:r>
              <a:rPr lang="en-US" dirty="0">
                <a:latin typeface="Century" panose="02040604050505020304" pitchFamily="18" charset="0"/>
              </a:rPr>
              <a:t> in </a:t>
            </a:r>
            <a:r>
              <a:rPr lang="en-US" i="1" dirty="0">
                <a:latin typeface="Book Antiqua" panose="02040602050305030304" pitchFamily="18" charset="0"/>
              </a:rPr>
              <a:t>[ 4, 6, 8, 10, 12, 14, 16, 18, 20 ]: </a:t>
            </a:r>
            <a:r>
              <a:rPr lang="en-US" dirty="0">
                <a:latin typeface="Century" panose="02040604050505020304" pitchFamily="18" charset="0"/>
              </a:rPr>
              <a:t>the minimum number of samples in a node to</a:t>
            </a: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The </a:t>
            </a:r>
            <a:r>
              <a:rPr lang="it-IT" dirty="0" err="1">
                <a:latin typeface="Century" panose="02040604050505020304" pitchFamily="18" charset="0"/>
              </a:rPr>
              <a:t>value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obtained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is</a:t>
            </a:r>
            <a:r>
              <a:rPr lang="it-IT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Criterion</a:t>
            </a:r>
            <a:r>
              <a:rPr lang="it-IT" dirty="0">
                <a:latin typeface="Century" panose="02040604050505020304" pitchFamily="18" charset="0"/>
              </a:rPr>
              <a:t> = </a:t>
            </a:r>
            <a:r>
              <a:rPr lang="it-IT" sz="2000" i="1" dirty="0" err="1">
                <a:latin typeface="Book Antiqua" panose="02040602050305030304" pitchFamily="18" charset="0"/>
              </a:rPr>
              <a:t>gini</a:t>
            </a:r>
            <a:endParaRPr lang="it-IT" i="1" dirty="0">
              <a:latin typeface="Book Antiqua" panose="0204060205030503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 err="1">
                <a:latin typeface="Century" panose="02040604050505020304" pitchFamily="18" charset="0"/>
              </a:rPr>
              <a:t>Max_depth</a:t>
            </a:r>
            <a:r>
              <a:rPr lang="it-IT" i="1" dirty="0">
                <a:latin typeface="Century" panose="02040604050505020304" pitchFamily="18" charset="0"/>
              </a:rPr>
              <a:t> = </a:t>
            </a:r>
            <a:r>
              <a:rPr lang="it-IT" sz="2000" i="1" dirty="0">
                <a:latin typeface="Book Antiqua" panose="02040602050305030304" pitchFamily="18" charset="0"/>
              </a:rPr>
              <a:t>15</a:t>
            </a:r>
            <a:endParaRPr lang="it-IT" i="1" dirty="0">
              <a:latin typeface="Book Antiqua" panose="0204060205030503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 err="1">
                <a:latin typeface="Century" panose="02040604050505020304" pitchFamily="18" charset="0"/>
              </a:rPr>
              <a:t>Min_samples</a:t>
            </a:r>
            <a:r>
              <a:rPr lang="it-IT" i="1" dirty="0">
                <a:latin typeface="Century" panose="02040604050505020304" pitchFamily="18" charset="0"/>
              </a:rPr>
              <a:t> = </a:t>
            </a:r>
            <a:r>
              <a:rPr lang="it-IT" sz="2000" i="1" dirty="0">
                <a:latin typeface="Book Antiqua" panose="02040602050305030304" pitchFamily="18" charset="0"/>
              </a:rPr>
              <a:t>6</a:t>
            </a:r>
            <a:endParaRPr lang="it-IT" i="1" dirty="0">
              <a:latin typeface="Book Antiqua" panose="0204060205030503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Decision Tree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A3B110F-7C11-44DC-A773-23DC44F0AC76}"/>
              </a:ext>
            </a:extLst>
          </p:cNvPr>
          <p:cNvSpPr txBox="1"/>
          <p:nvPr/>
        </p:nvSpPr>
        <p:spPr>
          <a:xfrm>
            <a:off x="1332691" y="2860570"/>
            <a:ext cx="452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be considered for further splitting.</a:t>
            </a:r>
            <a:endParaRPr lang="it-IT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072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accuracy value obtained is 0.89.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Decision Tree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840" y="1578702"/>
            <a:ext cx="4674132" cy="395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191" y="1792274"/>
            <a:ext cx="4587381" cy="3735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56137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57331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251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5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hyperparameter sets for the tuning phase are as follows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N_estimators</a:t>
            </a:r>
            <a:r>
              <a:rPr lang="en-US" dirty="0">
                <a:latin typeface="Century" panose="02040604050505020304" pitchFamily="18" charset="0"/>
              </a:rPr>
              <a:t> in </a:t>
            </a:r>
            <a:r>
              <a:rPr lang="en-US" i="1" dirty="0">
                <a:latin typeface="Book Antiqua" panose="02040602050305030304" pitchFamily="18" charset="0"/>
              </a:rPr>
              <a:t>[ 50, 100, 150, … , 850, 900 ]: </a:t>
            </a:r>
            <a:r>
              <a:rPr lang="en-US" dirty="0">
                <a:latin typeface="Century" panose="02040604050505020304" pitchFamily="18" charset="0"/>
              </a:rPr>
              <a:t>numbers of trees.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Criterion in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[ “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gini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”, “entropy” ]: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type of impurity measurement.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Max_depth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in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[ 15, 20, 25, 30, 35, 40, 45, 50, 60, 65, 70, 75 ].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Min_samples_splits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in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[ 4, 6, 8, 10, 12, 14, 16, 18, 20 ].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value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obtained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prstClr val="black"/>
                </a:solidFill>
                <a:latin typeface="Century" panose="02040604050505020304" pitchFamily="18" charset="0"/>
              </a:rPr>
              <a:t>N_estimtors</a:t>
            </a:r>
            <a:r>
              <a:rPr lang="it-IT" dirty="0">
                <a:solidFill>
                  <a:prstClr val="black"/>
                </a:solidFill>
                <a:latin typeface="Century" panose="02040604050505020304" pitchFamily="18" charset="0"/>
              </a:rPr>
              <a:t> =</a:t>
            </a:r>
            <a:r>
              <a:rPr lang="it-IT" dirty="0">
                <a:solidFill>
                  <a:prstClr val="black"/>
                </a:solidFill>
                <a:latin typeface="Book Antiqua" panose="02040602050305030304" pitchFamily="18" charset="0"/>
              </a:rPr>
              <a:t>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10</a:t>
            </a:r>
            <a:endParaRPr kumimoji="0" lang="it-IT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Criterion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= </a:t>
            </a:r>
            <a:r>
              <a:rPr kumimoji="0" lang="it-IT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gini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Max_depth</a:t>
            </a: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= </a:t>
            </a:r>
            <a:r>
              <a:rPr kumimoji="0" lang="it-IT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15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Min_samples</a:t>
            </a: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= </a:t>
            </a:r>
            <a:r>
              <a:rPr kumimoji="0" lang="it-IT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6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662095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5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accuracy value obtained is 0.90.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Random Forest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692" y="1578702"/>
            <a:ext cx="4612427" cy="395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191" y="1836825"/>
            <a:ext cx="4587381" cy="364669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56137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57331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58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294119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5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3239310" y="22381"/>
            <a:ext cx="895268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DT and RF Features Importance</a:t>
            </a:r>
          </a:p>
        </p:txBody>
      </p:sp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259" y="397768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Decision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7EDF907-6F07-484A-93D1-5AA36846A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21" y="3167095"/>
            <a:ext cx="6080144" cy="293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68E69F1-A52F-47D5-90CF-D058FB0E57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5" y="1069857"/>
            <a:ext cx="6185081" cy="293822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4488EB7D-D1C9-4DF9-89E4-011A0580B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9810" y="605795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Random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Forest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06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5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entury" panose="020406040505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</a:rPr>
              <a:t>The hyperparameter sets for the tuning phase are as follows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C in </a:t>
            </a:r>
            <a:r>
              <a:rPr lang="en-US" i="1" dirty="0">
                <a:latin typeface="Book Antiqua" panose="02040602050305030304" pitchFamily="18" charset="0"/>
              </a:rPr>
              <a:t>[ 0.01, 0.1, 1, 10, 100, 1000 ]: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inverse of regularization strength.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Gamma in </a:t>
            </a:r>
            <a:r>
              <a:rPr lang="it-IT" i="1" dirty="0">
                <a:latin typeface="Book Antiqua" panose="02040602050305030304" pitchFamily="18" charset="0"/>
              </a:rPr>
              <a:t>[ 0.0001, 0.001, 0.01, 0.1 ]: </a:t>
            </a:r>
            <a:r>
              <a:rPr lang="it-IT" dirty="0">
                <a:latin typeface="Century" panose="02040604050505020304" pitchFamily="18" charset="0"/>
              </a:rPr>
              <a:t>gamma </a:t>
            </a:r>
            <a:r>
              <a:rPr lang="it-IT" dirty="0" err="1">
                <a:latin typeface="Century" panose="02040604050505020304" pitchFamily="18" charset="0"/>
              </a:rPr>
              <a:t>value</a:t>
            </a:r>
            <a:r>
              <a:rPr lang="it-IT" dirty="0">
                <a:latin typeface="Century" panose="02040604050505020304" pitchFamily="18" charset="0"/>
              </a:rPr>
              <a:t> in Kernel </a:t>
            </a:r>
            <a:r>
              <a:rPr lang="it-IT" dirty="0" err="1">
                <a:latin typeface="Century" panose="02040604050505020304" pitchFamily="18" charset="0"/>
              </a:rPr>
              <a:t>function</a:t>
            </a:r>
            <a:r>
              <a:rPr lang="it-IT" dirty="0">
                <a:latin typeface="Century" panose="02040604050505020304" pitchFamily="18" charset="0"/>
              </a:rPr>
              <a:t>.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value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obtained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prstClr val="black"/>
                </a:solidFill>
                <a:latin typeface="Century" panose="02040604050505020304" pitchFamily="18" charset="0"/>
              </a:rPr>
              <a:t>Gamma</a:t>
            </a:r>
            <a:r>
              <a:rPr lang="it-IT" dirty="0">
                <a:solidFill>
                  <a:prstClr val="black"/>
                </a:solidFill>
                <a:latin typeface="Book Antiqua" panose="02040602050305030304" pitchFamily="18" charset="0"/>
              </a:rPr>
              <a:t>=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0,001</a:t>
            </a:r>
            <a:endParaRPr kumimoji="0" lang="it-IT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C =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0,1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2868429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5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accuracy value obtained is 0.84.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Book Antiqua" panose="02040602050305030304" pitchFamily="18" charset="0"/>
              </a:rPr>
              <a:t>Support Vector Machine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3585" y="1578702"/>
            <a:ext cx="4494641" cy="395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191" y="1841143"/>
            <a:ext cx="4587381" cy="3638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56137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57331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247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COMPARISON &amp; CONCLUSIONS</a:t>
            </a:r>
          </a:p>
        </p:txBody>
      </p:sp>
    </p:spTree>
    <p:extLst>
      <p:ext uri="{BB962C8B-B14F-4D97-AF65-F5344CB8AC3E}">
        <p14:creationId xmlns:p14="http://schemas.microsoft.com/office/powerpoint/2010/main" val="2134986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5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4931923"/>
            <a:ext cx="11411577" cy="1142484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" panose="02040604050505020304" pitchFamily="18" charset="0"/>
              </a:rPr>
              <a:t>Use Random forest for the classification.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" panose="02040604050505020304" pitchFamily="18" charset="0"/>
              </a:rPr>
              <a:t>Increase the number of calls when the variables on the socio-economic context are low.</a:t>
            </a:r>
            <a:endParaRPr kumimoji="0" lang="it-IT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5260022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4 – COMPARISON &amp; CONCLUSIONS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671209" y="22381"/>
            <a:ext cx="1152078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Report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B79283-C9B2-4AF3-A243-208B90AF7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8337" y="900588"/>
            <a:ext cx="8155326" cy="37554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262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FINAL REMARKS</a:t>
            </a:r>
          </a:p>
        </p:txBody>
      </p:sp>
    </p:spTree>
    <p:extLst>
      <p:ext uri="{BB962C8B-B14F-4D97-AF65-F5344CB8AC3E}">
        <p14:creationId xmlns:p14="http://schemas.microsoft.com/office/powerpoint/2010/main" val="3902724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5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856034"/>
            <a:ext cx="11411577" cy="5218373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" panose="02040604050505020304" pitchFamily="18" charset="0"/>
              </a:rPr>
              <a:t>SMOTE </a:t>
            </a:r>
            <a:r>
              <a:rPr lang="en-US" dirty="0">
                <a:latin typeface="Century" panose="02040604050505020304" pitchFamily="18" charset="0"/>
              </a:rPr>
              <a:t>has improved the f1-Score and the recall of all the models. But the precision value decreases by about 5 points for Random Forest and Decision Tree, 10 points for SVM and by about 30/40 point for Logistic Regression and KNN.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The </a:t>
            </a:r>
            <a:r>
              <a:rPr lang="en-US" sz="2000" i="1" dirty="0">
                <a:latin typeface="Book Antiqua" panose="02040602050305030304" pitchFamily="18" charset="0"/>
              </a:rPr>
              <a:t>"duration" </a:t>
            </a:r>
            <a:r>
              <a:rPr lang="en-US" dirty="0">
                <a:latin typeface="Century" panose="02040604050505020304" pitchFamily="18" charset="0"/>
              </a:rPr>
              <a:t>variable allowed all models to increase all metrics by 10/15 points and obtain an average AUC value of 0.96. Both Decision Tree and Random Forest have considered this variable as the most important.</a:t>
            </a:r>
            <a:endParaRPr kumimoji="0" lang="it-IT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3363127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</a:t>
            </a:r>
            <a:r>
              <a:rPr lang="en-US" sz="2000" dirty="0"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5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– FINAL REMARKS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671209" y="22381"/>
            <a:ext cx="1152078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346534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3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50" y="1324947"/>
            <a:ext cx="11052699" cy="4602244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In this work the Bank Marketing Dataset was analyzed, which can be downloaded free of charge from the UCI Machine Learning Repository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algn="ctr">
              <a:lnSpc>
                <a:spcPct val="250000"/>
              </a:lnSpc>
            </a:pPr>
            <a:r>
              <a:rPr lang="en-US" b="1" i="1" dirty="0">
                <a:solidFill>
                  <a:srgbClr val="352BFD"/>
                </a:solidFill>
                <a:latin typeface="Book Antiqua" panose="02040602050305030304" pitchFamily="18" charset="0"/>
              </a:rPr>
              <a:t>https://archive.ics.uci.edu/ml/datasets/bank+marketing</a:t>
            </a:r>
            <a:endParaRPr lang="it-IT" b="1" i="1" dirty="0">
              <a:solidFill>
                <a:srgbClr val="352BFD"/>
              </a:solidFill>
              <a:latin typeface="Book Antiqua" panose="02040602050305030304" pitchFamily="18" charset="0"/>
            </a:endParaRPr>
          </a:p>
          <a:p>
            <a:endParaRPr lang="it-IT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dataset collects information from customers of a Portuguese bank between May 2008 and November 2010 during a marketing campaign conducted by the bank, carried out by telephone on its customers. The bank has proposed to its customers a subscription for a term deposit.</a:t>
            </a:r>
          </a:p>
          <a:p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4" y="-9331"/>
            <a:ext cx="3210660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1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INTRODUCTION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70D5629-6C97-4669-AD0A-D5509857E274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The Work</a:t>
            </a:r>
          </a:p>
        </p:txBody>
      </p:sp>
    </p:spTree>
    <p:extLst>
      <p:ext uri="{BB962C8B-B14F-4D97-AF65-F5344CB8AC3E}">
        <p14:creationId xmlns:p14="http://schemas.microsoft.com/office/powerpoint/2010/main" val="94427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4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51029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50" y="1324947"/>
            <a:ext cx="11052699" cy="4602244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goal of the study was to provide an accurate classifier that would allow the bank to contact those customers most likely to subscribe.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The work was conducted with </a:t>
            </a:r>
            <a:r>
              <a:rPr lang="en-US" b="1" i="1" dirty="0">
                <a:latin typeface="Book Antiqua" panose="02040602050305030304" pitchFamily="18" charset="0"/>
              </a:rPr>
              <a:t>Python 3.8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with the help of the following libraries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Pandas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and </a:t>
            </a:r>
            <a:r>
              <a:rPr lang="en-US" b="1" i="1" dirty="0" err="1">
                <a:latin typeface="Book Antiqua" panose="02040602050305030304" pitchFamily="18" charset="0"/>
              </a:rPr>
              <a:t>Numpy</a:t>
            </a:r>
            <a:r>
              <a:rPr lang="en-US" dirty="0">
                <a:latin typeface="Century" panose="02040604050505020304" pitchFamily="18" charset="0"/>
              </a:rPr>
              <a:t> for data structures.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Book Antiqua" panose="02040602050305030304" pitchFamily="18" charset="0"/>
              </a:rPr>
              <a:t>Imblearn</a:t>
            </a:r>
            <a:r>
              <a:rPr lang="en-US" b="1" i="1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for rebalancing algorithm.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Book Antiqua" panose="02040602050305030304" pitchFamily="18" charset="0"/>
              </a:rPr>
              <a:t>Sklearn</a:t>
            </a:r>
            <a:r>
              <a:rPr lang="en-US" b="1" i="1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for classification algorithms.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Matplotlib</a:t>
            </a:r>
            <a:r>
              <a:rPr lang="en-US" dirty="0">
                <a:latin typeface="Century" panose="02040604050505020304" pitchFamily="18" charset="0"/>
              </a:rPr>
              <a:t> and </a:t>
            </a:r>
            <a:r>
              <a:rPr lang="en-US" b="1" i="1" dirty="0">
                <a:latin typeface="Book Antiqua" panose="02040602050305030304" pitchFamily="18" charset="0"/>
              </a:rPr>
              <a:t>Seaborn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for the realization of the graphs.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4" y="-9331"/>
            <a:ext cx="3210660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1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INTRODUCTION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B9189FD-F243-4C7B-BFCD-BC47EEE8AF31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The Work</a:t>
            </a:r>
          </a:p>
        </p:txBody>
      </p:sp>
    </p:spTree>
    <p:extLst>
      <p:ext uri="{BB962C8B-B14F-4D97-AF65-F5344CB8AC3E}">
        <p14:creationId xmlns:p14="http://schemas.microsoft.com/office/powerpoint/2010/main" val="3306030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DATASET ANALYSIS</a:t>
            </a:r>
          </a:p>
        </p:txBody>
      </p:sp>
    </p:spTree>
    <p:extLst>
      <p:ext uri="{BB962C8B-B14F-4D97-AF65-F5344CB8AC3E}">
        <p14:creationId xmlns:p14="http://schemas.microsoft.com/office/powerpoint/2010/main" val="3335854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49" y="746628"/>
            <a:ext cx="11411576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Customer Information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age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age of client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job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type of job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marital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marital status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education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level of education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default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whether the customer has a default credit or not (binary).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housing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whether the customer has a housing loan or not (binary).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loan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whether the customer has a loan or not (binary)</a:t>
            </a:r>
            <a:endParaRPr lang="en-US" i="1" dirty="0">
              <a:latin typeface="Book Antiqua" panose="02040602050305030304" pitchFamily="18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Century" panose="02040604050505020304" pitchFamily="18" charset="0"/>
              </a:rPr>
              <a:t>Information on the last contact during the marketing campaign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8"/>
            </a:pPr>
            <a:r>
              <a:rPr lang="en-US" b="1" i="1" dirty="0">
                <a:latin typeface="Book Antiqua" panose="02040602050305030304" pitchFamily="18" charset="0"/>
              </a:rPr>
              <a:t>contact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contact communication type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8"/>
            </a:pPr>
            <a:r>
              <a:rPr lang="en-US" b="1" i="1" dirty="0">
                <a:latin typeface="Book Antiqua" panose="02040602050305030304" pitchFamily="18" charset="0"/>
              </a:rPr>
              <a:t>month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last contact month of year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8"/>
            </a:pPr>
            <a:r>
              <a:rPr lang="en-US" b="1" i="1" dirty="0" err="1">
                <a:latin typeface="Book Antiqua" panose="02040602050305030304" pitchFamily="18" charset="0"/>
              </a:rPr>
              <a:t>day_of_week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last contact day of the week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8"/>
            </a:pPr>
            <a:r>
              <a:rPr lang="en-US" b="1" i="1" dirty="0">
                <a:latin typeface="Book Antiqua" panose="02040602050305030304" pitchFamily="18" charset="0"/>
              </a:rPr>
              <a:t>duration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last contact duration, in seconds (numeric). 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CDD5176-766B-4E28-8602-6AF093FE9119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409184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Other attributes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12"/>
            </a:pPr>
            <a:r>
              <a:rPr lang="en-US" b="1" i="1" dirty="0">
                <a:latin typeface="Book Antiqua" panose="02040602050305030304" pitchFamily="18" charset="0"/>
              </a:rPr>
              <a:t>campaign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contacts performed during this campaign and for this client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2"/>
            </a:pPr>
            <a:r>
              <a:rPr lang="en-US" b="1" i="1" dirty="0" err="1">
                <a:latin typeface="Book Antiqua" panose="02040602050305030304" pitchFamily="18" charset="0"/>
              </a:rPr>
              <a:t>pdays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days that passed by after the client was last contacted from a previous campaign.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2"/>
            </a:pPr>
            <a:r>
              <a:rPr lang="en-US" b="1" i="1" dirty="0">
                <a:latin typeface="Book Antiqua" panose="02040602050305030304" pitchFamily="18" charset="0"/>
              </a:rPr>
              <a:t>previous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contacts performed before this campaign and for this client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2"/>
            </a:pPr>
            <a:r>
              <a:rPr lang="en-US" b="1" i="1" dirty="0">
                <a:latin typeface="Book Antiqua" panose="02040602050305030304" pitchFamily="18" charset="0"/>
              </a:rPr>
              <a:t>outcome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outcome of the previous marketing campaign (categorical).</a:t>
            </a:r>
            <a:endParaRPr lang="en-US" i="1" dirty="0">
              <a:latin typeface="Century" panose="02040604050505020304" pitchFamily="18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Century" panose="02040604050505020304" pitchFamily="18" charset="0"/>
              </a:rPr>
              <a:t>Social and economic context attributes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emp.var.rate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employment variation rate - quarterly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cons.price.idx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consumer price index - monthly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cons.conf.idx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consumer confidence index - monthly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>
                <a:latin typeface="Book Antiqua" panose="02040602050305030304" pitchFamily="18" charset="0"/>
              </a:rPr>
              <a:t>euribor3m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 err="1">
                <a:latin typeface="Century" panose="02040604050505020304" pitchFamily="18" charset="0"/>
              </a:rPr>
              <a:t>euribor</a:t>
            </a:r>
            <a:r>
              <a:rPr lang="en-US" dirty="0">
                <a:latin typeface="Century" panose="02040604050505020304" pitchFamily="18" charset="0"/>
              </a:rPr>
              <a:t> 3 month rate - daily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nr.employed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employees - quarterly indicator (numeric).</a:t>
            </a:r>
            <a:endParaRPr lang="en-US" i="1" dirty="0">
              <a:latin typeface="Century" panose="02040604050505020304" pitchFamily="18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Century" panose="02040604050505020304" pitchFamily="18" charset="0"/>
              </a:rPr>
              <a:t>Output variable (desired target)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21"/>
            </a:pPr>
            <a:r>
              <a:rPr lang="en-US" b="1" i="1" dirty="0">
                <a:latin typeface="Book Antiqua" panose="02040602050305030304" pitchFamily="18" charset="0"/>
              </a:rPr>
              <a:t>y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has the client subscribed a term deposit? (binary: “yes”, “no”).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903252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51029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50" y="1324946"/>
            <a:ext cx="11052699" cy="486124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dataset is composed of 41188 records.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Highly unbalanced dataset. Only 4640 said yes.</a:t>
            </a:r>
          </a:p>
          <a:p>
            <a:endParaRPr lang="it-IT" sz="2000" dirty="0">
              <a:latin typeface="Century" panose="02040604050505020304" pitchFamily="18" charset="0"/>
            </a:endParaRPr>
          </a:p>
          <a:p>
            <a:endParaRPr lang="it-IT" sz="2000" dirty="0">
              <a:latin typeface="Century" panose="02040604050505020304" pitchFamily="18" charset="0"/>
            </a:endParaRPr>
          </a:p>
          <a:p>
            <a:endParaRPr lang="it-IT" sz="2000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Preliminarily I chose to ignore missing values.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following attributes were removed from the analysis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month</a:t>
            </a:r>
            <a:r>
              <a:rPr lang="en-US" dirty="0">
                <a:latin typeface="Century" panose="02040604050505020304" pitchFamily="18" charset="0"/>
              </a:rPr>
              <a:t> and </a:t>
            </a:r>
            <a:r>
              <a:rPr lang="en-US" b="1" i="1" dirty="0" err="1">
                <a:latin typeface="Book Antiqua" panose="02040602050305030304" pitchFamily="18" charset="0"/>
              </a:rPr>
              <a:t>day_of_week</a:t>
            </a:r>
            <a:r>
              <a:rPr lang="en-US" dirty="0">
                <a:latin typeface="Century" panose="02040604050505020304" pitchFamily="18" charset="0"/>
              </a:rPr>
              <a:t>: redundant for classification.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duration</a:t>
            </a:r>
            <a:r>
              <a:rPr lang="en-US" dirty="0">
                <a:latin typeface="Century" panose="02040604050505020304" pitchFamily="18" charset="0"/>
              </a:rPr>
              <a:t>: this is a value known only after the call.</a:t>
            </a:r>
          </a:p>
          <a:p>
            <a:endParaRPr lang="en-US" sz="2000" dirty="0">
              <a:latin typeface="Century" panose="02040604050505020304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6456F05-D984-472C-A09F-2576C95CF7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9098" y="872418"/>
            <a:ext cx="3018223" cy="307443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29CE457-AA26-4934-80BF-40BF120DDB3C}"/>
              </a:ext>
            </a:extLst>
          </p:cNvPr>
          <p:cNvSpPr txBox="1">
            <a:spLocks/>
          </p:cNvSpPr>
          <p:nvPr/>
        </p:nvSpPr>
        <p:spPr>
          <a:xfrm>
            <a:off x="849085" y="22381"/>
            <a:ext cx="1134291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Preliminary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008149617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4604</TotalTime>
  <Words>1500</Words>
  <Application>Microsoft Office PowerPoint</Application>
  <PresentationFormat>Widescreen</PresentationFormat>
  <Paragraphs>296</Paragraphs>
  <Slides>36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36</vt:i4>
      </vt:variant>
    </vt:vector>
  </HeadingPairs>
  <TitlesOfParts>
    <vt:vector size="45" baseType="lpstr">
      <vt:lpstr>Arial</vt:lpstr>
      <vt:lpstr>Arial Unicode MS</vt:lpstr>
      <vt:lpstr>Book Antiqua</vt:lpstr>
      <vt:lpstr>Calibri</vt:lpstr>
      <vt:lpstr>Calibri Light</vt:lpstr>
      <vt:lpstr>Century</vt:lpstr>
      <vt:lpstr>Times New Roman</vt:lpstr>
      <vt:lpstr>Contents Slide Master</vt:lpstr>
      <vt:lpstr>Section Break Slide Master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Tommaso Marigo</cp:lastModifiedBy>
  <cp:revision>251</cp:revision>
  <dcterms:created xsi:type="dcterms:W3CDTF">2020-01-20T05:08:25Z</dcterms:created>
  <dcterms:modified xsi:type="dcterms:W3CDTF">2021-08-26T17:03:26Z</dcterms:modified>
</cp:coreProperties>
</file>